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5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51.xml" ContentType="application/vnd.openxmlformats-officedocument.presentationml.slideLayout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6.xml" ContentType="application/vnd.openxmlformats-officedocument.them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docProps/app.xml" ContentType="application/vnd.openxmlformats-officedocument.extended-properties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3" r:id="rId2"/>
    <p:sldMasterId id="2147483686" r:id="rId3"/>
    <p:sldMasterId id="2147483699" r:id="rId4"/>
    <p:sldMasterId id="2147483736" r:id="rId5"/>
  </p:sldMasterIdLst>
  <p:notesMasterIdLst>
    <p:notesMasterId r:id="rId13"/>
  </p:notesMasterIdLst>
  <p:sldIdLst>
    <p:sldId id="256" r:id="rId6"/>
    <p:sldId id="258" r:id="rId7"/>
    <p:sldId id="263" r:id="rId8"/>
    <p:sldId id="259" r:id="rId9"/>
    <p:sldId id="260" r:id="rId10"/>
    <p:sldId id="261" r:id="rId11"/>
    <p:sldId id="264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5.xml"/><Relationship Id="rId15" Type="http://schemas.openxmlformats.org/officeDocument/2006/relationships/viewProps" Target="viewProps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400E8A-A2DD-49E6-A470-49FE5561E0AE}" type="datetimeFigureOut">
              <a:rPr lang="ru-RU" smtClean="0"/>
              <a:pPr/>
              <a:t>27.01.2020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B8C224-5D30-4A7D-B63D-69DCDD61D0D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129076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66E837F0-AAB8-4949-A37D-5155697D242C}" type="slidenum">
              <a:rPr lang="ru-RU" b="0">
                <a:solidFill>
                  <a:prstClr val="black"/>
                </a:solidFill>
                <a:latin typeface="Arial" charset="0"/>
              </a:rPr>
              <a:pPr eaLnBrk="1" hangingPunct="1"/>
              <a:t>2</a:t>
            </a:fld>
            <a:endParaRPr lang="ru-RU" b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6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69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800" smtClean="0"/>
              <a:t>Атмосферный воздух, поступая в подземные выработки, претерпевает ряд изменений в своем составе. Изменение состава воздуха при его движении по горным выработкам,  также его скопления в них, приводит к уменьшению содержания кислорода и увеличению содержания углекислого газа, азота, метана, окиси углерода и других газов, а также пыли.</a:t>
            </a:r>
            <a:endParaRPr lang="ru-RU" sz="800" b="1" i="1" smtClean="0"/>
          </a:p>
          <a:p>
            <a:pPr eaLnBrk="1" hangingPunct="1">
              <a:lnSpc>
                <a:spcPct val="80000"/>
              </a:lnSpc>
            </a:pPr>
            <a:r>
              <a:rPr lang="ru-RU" sz="800" b="1" i="1" smtClean="0"/>
              <a:t>Атмосферный воздух</a:t>
            </a:r>
            <a:r>
              <a:rPr lang="ru-RU" sz="800" smtClean="0"/>
              <a:t> представляет смесь газов и паров (по объему) в процентах азот - 78,08 %, кислород - 20,9 5%, аргон - 0,93 %, углекислый газ - 0,03%, суммарное содержание гелия, неона, криптона, озона, радона, водорода, аммиака, йода - 0,01%, кроме того постоянно присутствуют пары воды до 4 %.  </a:t>
            </a:r>
          </a:p>
          <a:p>
            <a:pPr eaLnBrk="1" hangingPunct="1">
              <a:lnSpc>
                <a:spcPct val="80000"/>
              </a:lnSpc>
            </a:pPr>
            <a:r>
              <a:rPr lang="ru-RU" sz="800" smtClean="0"/>
              <a:t>В состав шахтного воздуха входят не только состав атмосферного воздуха, но и вредные газы и пары: удушливые, ядовитые и взрывчатые, к которым относятся: метан, азот углерода, сероводород, водород и т.д. В шахтах, разрабатывающих урановые и ториевые месторождения, выделяются газообразные радиоактивные вещества - радон и др. Кроме того, в состав шахтного воздуха также входят вредные пары (ртутные, мышьяковые и т.д.), сажи, пыль, и другие механические примеси.</a:t>
            </a:r>
          </a:p>
          <a:p>
            <a:pPr eaLnBrk="1" hangingPunct="1">
              <a:lnSpc>
                <a:spcPct val="80000"/>
              </a:lnSpc>
            </a:pPr>
            <a:r>
              <a:rPr lang="ru-RU" sz="800" smtClean="0"/>
              <a:t>Воздух, поступивший с поверхности в горные выработки и претерпевший изменения, называется </a:t>
            </a:r>
            <a:r>
              <a:rPr lang="ru-RU" sz="800" b="1" i="1" smtClean="0"/>
              <a:t>рудничным</a:t>
            </a:r>
            <a:r>
              <a:rPr lang="ru-RU" sz="800" smtClean="0"/>
              <a:t>.</a:t>
            </a:r>
          </a:p>
          <a:p>
            <a:pPr eaLnBrk="1" hangingPunct="1">
              <a:lnSpc>
                <a:spcPct val="80000"/>
              </a:lnSpc>
            </a:pPr>
            <a:r>
              <a:rPr lang="ru-RU" sz="800" smtClean="0"/>
              <a:t>Рудничный воздух, заполняющий выработки до забоев очистных и подготовительных выработок, называется свежий, а заполняющий выработки за этими забоями - отработанный.   </a:t>
            </a:r>
          </a:p>
          <a:p>
            <a:pPr eaLnBrk="1" hangingPunct="1">
              <a:lnSpc>
                <a:spcPct val="80000"/>
              </a:lnSpc>
            </a:pPr>
            <a:r>
              <a:rPr lang="ru-RU" sz="800" smtClean="0"/>
              <a:t>Струя от воздухоподающего ствола к забоям  - </a:t>
            </a:r>
            <a:r>
              <a:rPr lang="ru-RU" sz="800" b="1" i="1" smtClean="0"/>
              <a:t>поступающая</a:t>
            </a:r>
            <a:r>
              <a:rPr lang="ru-RU" sz="800" smtClean="0"/>
              <a:t>, а от забоев к воздуховыдающему стволу - </a:t>
            </a:r>
            <a:r>
              <a:rPr lang="ru-RU" sz="800" b="1" i="1" smtClean="0"/>
              <a:t>исходящая</a:t>
            </a:r>
            <a:r>
              <a:rPr lang="ru-RU" sz="800" smtClean="0"/>
              <a:t>.</a:t>
            </a:r>
            <a:endParaRPr lang="ru-RU" sz="800" b="1" i="1" smtClean="0"/>
          </a:p>
          <a:p>
            <a:pPr eaLnBrk="1" hangingPunct="1">
              <a:lnSpc>
                <a:spcPct val="80000"/>
              </a:lnSpc>
            </a:pPr>
            <a:r>
              <a:rPr lang="ru-RU" sz="800" b="1" i="1" smtClean="0"/>
              <a:t>Состав рудничного воздуха</a:t>
            </a:r>
            <a:r>
              <a:rPr lang="ru-RU" sz="800" smtClean="0"/>
              <a:t>:</a:t>
            </a:r>
            <a:endParaRPr lang="ru-RU" sz="800" b="1" i="1" smtClean="0"/>
          </a:p>
          <a:p>
            <a:pPr eaLnBrk="1" hangingPunct="1">
              <a:lnSpc>
                <a:spcPct val="80000"/>
              </a:lnSpc>
            </a:pPr>
            <a:r>
              <a:rPr lang="ru-RU" sz="800" b="1" i="1" smtClean="0"/>
              <a:t>Кислород </a:t>
            </a:r>
            <a:r>
              <a:rPr lang="ru-RU" sz="800" smtClean="0"/>
              <a:t>(О2) - газ без цвета, вкуса и запаха, относительная плотность - 1,11 (к воздуху), ПДК ≥ 20%. </a:t>
            </a:r>
          </a:p>
          <a:p>
            <a:pPr eaLnBrk="1" hangingPunct="1">
              <a:lnSpc>
                <a:spcPct val="80000"/>
              </a:lnSpc>
            </a:pPr>
            <a:r>
              <a:rPr lang="ru-RU" sz="800" smtClean="0"/>
              <a:t>При содержании кислорода 17% наступает одышка, сердцебиение,          12% - обморок, 9% - смерть.</a:t>
            </a:r>
            <a:endParaRPr lang="ru-RU" sz="800" b="1" i="1" smtClean="0"/>
          </a:p>
          <a:p>
            <a:pPr eaLnBrk="1" hangingPunct="1">
              <a:lnSpc>
                <a:spcPct val="80000"/>
              </a:lnSpc>
            </a:pPr>
            <a:r>
              <a:rPr lang="ru-RU" sz="800" b="1" i="1" smtClean="0"/>
              <a:t>Азот</a:t>
            </a:r>
            <a:r>
              <a:rPr lang="ru-RU" sz="800" smtClean="0"/>
              <a:t> (</a:t>
            </a:r>
            <a:r>
              <a:rPr lang="en-US" sz="800" smtClean="0"/>
              <a:t>N</a:t>
            </a:r>
            <a:r>
              <a:rPr lang="ru-RU" sz="800" smtClean="0"/>
              <a:t>2) - газ без цвета, вкуса, относительная плотность 0,97%, химически инертен, не поддерживает дыхания и горения, не ядовит. Большое содержание сказывается в уменьшении кислорода в воздухе. Его содержание в воздухе не нормируется.</a:t>
            </a:r>
            <a:endParaRPr lang="ru-RU" sz="800" b="1" i="1" smtClean="0"/>
          </a:p>
          <a:p>
            <a:pPr eaLnBrk="1" hangingPunct="1">
              <a:lnSpc>
                <a:spcPct val="80000"/>
              </a:lnSpc>
            </a:pPr>
            <a:r>
              <a:rPr lang="ru-RU" sz="800" b="1" i="1" smtClean="0"/>
              <a:t>Углекислый газ</a:t>
            </a:r>
            <a:r>
              <a:rPr lang="ru-RU" sz="800" smtClean="0"/>
              <a:t> (СО2) - бесцветный со слабо кислым вкусом и запахом, относительная плотность - 1,52, не горит, не поддерживает дыхание. Образуется при пожарах, взрывных работах, окислении  древесины, пород и дыхании людей. Максимально допустимая концентрация углекислого газа - 0,5%, в выработках с исходящей струёй - 0,75%, при  восстановлению по завалу - 1%. Вдыхание воздуха содержащего 6% углекислого газа вызывает одышку, слабость. При 10%  содержании  СО2 наступает обморочное состояние, 20% содержании - смертельное отравление.</a:t>
            </a:r>
            <a:endParaRPr lang="ru-RU" sz="800" b="1" i="1" smtClean="0"/>
          </a:p>
          <a:p>
            <a:pPr eaLnBrk="1" hangingPunct="1">
              <a:lnSpc>
                <a:spcPct val="80000"/>
              </a:lnSpc>
            </a:pPr>
            <a:r>
              <a:rPr lang="ru-RU" sz="800" b="1" i="1" smtClean="0"/>
              <a:t>Окись (оксид) углерода (угарный газ)</a:t>
            </a:r>
            <a:r>
              <a:rPr lang="ru-RU" sz="800" smtClean="0"/>
              <a:t> (СО) - газ без цвета, вкуса, запаха, плотность 0,97, предельно допустимая концентрация - 0,0017%. Слабо растворяется в воде. Источники появления: пожар, взрывные работы, работы самоходной техники. Горит, синим пламенем. Очень ядовит. Легко соединяется с гемоглобином крови (в сотни раз активнее, чем кислород), вытесняет из неё кислород. При слабом отравлении - головная боль, шум в ушах, головокружение, сердцебиение. При сильном отравлении кроме сказанного - потеря способности двигаться и притупление сознания. При содержании окиси углерода - 0,4% после очень непродолжительного вдыхания - потеря сознания, судороги, смерть.</a:t>
            </a:r>
            <a:endParaRPr lang="ru-RU" sz="800" b="1" i="1" smtClean="0"/>
          </a:p>
          <a:p>
            <a:pPr eaLnBrk="1" hangingPunct="1">
              <a:lnSpc>
                <a:spcPct val="80000"/>
              </a:lnSpc>
            </a:pPr>
            <a:r>
              <a:rPr lang="ru-RU" sz="800" b="1" i="1" smtClean="0"/>
              <a:t>Окислы (оксиды) азота</a:t>
            </a:r>
            <a:r>
              <a:rPr lang="ru-RU" sz="800" smtClean="0"/>
              <a:t> (</a:t>
            </a:r>
            <a:r>
              <a:rPr lang="es-ES" sz="800" smtClean="0"/>
              <a:t>NO</a:t>
            </a:r>
            <a:r>
              <a:rPr lang="ru-RU" sz="800" smtClean="0"/>
              <a:t>, </a:t>
            </a:r>
            <a:r>
              <a:rPr lang="es-ES" sz="800" smtClean="0"/>
              <a:t>NO</a:t>
            </a:r>
            <a:r>
              <a:rPr lang="ru-RU" sz="800" smtClean="0"/>
              <a:t>2, </a:t>
            </a:r>
            <a:r>
              <a:rPr lang="es-ES" sz="800" smtClean="0"/>
              <a:t>N</a:t>
            </a:r>
            <a:r>
              <a:rPr lang="ru-RU" sz="800" smtClean="0"/>
              <a:t>2</a:t>
            </a:r>
            <a:r>
              <a:rPr lang="es-ES" sz="800" smtClean="0"/>
              <a:t>O</a:t>
            </a:r>
            <a:r>
              <a:rPr lang="ru-RU" sz="800" smtClean="0"/>
              <a:t>4, </a:t>
            </a:r>
            <a:r>
              <a:rPr lang="es-ES" sz="800" smtClean="0"/>
              <a:t>N</a:t>
            </a:r>
            <a:r>
              <a:rPr lang="ru-RU" sz="800" smtClean="0"/>
              <a:t>2</a:t>
            </a:r>
            <a:r>
              <a:rPr lang="es-ES" sz="800" smtClean="0"/>
              <a:t>O</a:t>
            </a:r>
            <a:r>
              <a:rPr lang="ru-RU" sz="800" smtClean="0"/>
              <a:t>5), имеют красно-бурый цвет, характерный запах. Удельный вес 1,16-1,59. Предельно допустимая концентрация - 0,00026%, образуется от взрывных работ.</a:t>
            </a:r>
          </a:p>
          <a:p>
            <a:pPr eaLnBrk="1" hangingPunct="1">
              <a:lnSpc>
                <a:spcPct val="80000"/>
              </a:lnSpc>
            </a:pPr>
            <a:r>
              <a:rPr lang="ru-RU" sz="800" smtClean="0"/>
              <a:t>Раздражающе действует на слизистые оболочки носа, горла и рта, бронхов, лёгких, в тяжелых случаях - отеки легких. Действует не сразу, а через 5 час спустя и более. При кратковременном вдыхании воздуха с содержанием окислов азота 0,025% наступает смерть. Симптомы отравления: кашель, головная боль, рвота, повышение температуры тела, расстройство сердечной деятельности.</a:t>
            </a:r>
            <a:endParaRPr lang="ru-RU" sz="800" b="1" i="1" smtClean="0"/>
          </a:p>
          <a:p>
            <a:pPr eaLnBrk="1" hangingPunct="1">
              <a:lnSpc>
                <a:spcPct val="80000"/>
              </a:lnSpc>
            </a:pPr>
            <a:r>
              <a:rPr lang="ru-RU" sz="800" b="1" i="1" smtClean="0"/>
              <a:t>Сернистый газ (</a:t>
            </a:r>
            <a:r>
              <a:rPr lang="en-US" sz="800" b="1" i="1" smtClean="0"/>
              <a:t>SO</a:t>
            </a:r>
            <a:r>
              <a:rPr lang="ru-RU" sz="800" b="1" i="1" smtClean="0"/>
              <a:t>2)</a:t>
            </a:r>
            <a:r>
              <a:rPr lang="ru-RU" sz="800" smtClean="0"/>
              <a:t> бесцветный имеет кислый вкус и сильно раздражающий запах. Относительная плотность - 2,22. Предельно допустимая концентрация - 0,00038%. Образуется при  взрывных работах, пожарах, выделяется из горных пород. Весьма ядовит, раздражает слизистые оболочки дыхательных путей и глаз, в тяжелых случаях вызывает воспаление бронхов, отек гортани и легких. Концентрация сернистого газа 0,05% опасна для жизни, даже при кратковременном вдыхании.</a:t>
            </a:r>
            <a:endParaRPr lang="ru-RU" sz="800" b="1" i="1" smtClean="0"/>
          </a:p>
          <a:p>
            <a:pPr eaLnBrk="1" hangingPunct="1">
              <a:lnSpc>
                <a:spcPct val="80000"/>
              </a:lnSpc>
            </a:pPr>
            <a:r>
              <a:rPr lang="ru-RU" sz="800" b="1" i="1" smtClean="0"/>
              <a:t>Сероводород (Н2</a:t>
            </a:r>
            <a:r>
              <a:rPr lang="en-US" sz="800" b="1" i="1" smtClean="0"/>
              <a:t>S</a:t>
            </a:r>
            <a:r>
              <a:rPr lang="ru-RU" sz="800" b="1" i="1" smtClean="0"/>
              <a:t>)</a:t>
            </a:r>
            <a:r>
              <a:rPr lang="ru-RU" sz="800" smtClean="0"/>
              <a:t> - газ без цвета, со сладковатым вкусом и запахом тухлых яиц. Относительная плотность - 1,19, предельно допустимая концентрация - 0,00071%. Горит, при содержании в воздухе 6% взрывается. Выделяется из горных пород, при пожарах, взрывных работах.</a:t>
            </a:r>
          </a:p>
          <a:p>
            <a:pPr eaLnBrk="1" hangingPunct="1">
              <a:lnSpc>
                <a:spcPct val="80000"/>
              </a:lnSpc>
            </a:pPr>
            <a:r>
              <a:rPr lang="ru-RU" sz="800" smtClean="0"/>
              <a:t>Очень ядовит, действует раздражающе на слизистые оболочки глаз и дыхательных путей. Симптомы отравления: раздражение и жжение в глазах, дыхательных путях, усталость, тошнота, рвота, обморок. Смертельно опасен даже при кратковременном воздействии концентрации 0,1%.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C6E807D0-8295-4867-AC71-81B6A6387400}" type="slidenum">
              <a:rPr lang="ru-RU" b="0">
                <a:solidFill>
                  <a:prstClr val="black"/>
                </a:solidFill>
                <a:latin typeface="Arial" charset="0"/>
              </a:rPr>
              <a:pPr eaLnBrk="1" hangingPunct="1"/>
              <a:t>6</a:t>
            </a:fld>
            <a:endParaRPr lang="ru-RU" b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7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79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1000" smtClean="0"/>
              <a:t>При работе самоходной техники с двигателями внутреннего сгорания выделяются следующие газы. </a:t>
            </a:r>
            <a:endParaRPr lang="ru-RU" sz="1000" b="1" i="1" smtClean="0"/>
          </a:p>
          <a:p>
            <a:pPr eaLnBrk="1" hangingPunct="1">
              <a:lnSpc>
                <a:spcPct val="80000"/>
              </a:lnSpc>
            </a:pPr>
            <a:r>
              <a:rPr lang="ru-RU" sz="1000" b="1" i="1" smtClean="0"/>
              <a:t>Акролеин </a:t>
            </a:r>
            <a:r>
              <a:rPr lang="ru-RU" sz="1000" smtClean="0"/>
              <a:t>- бесцветная легковоспламеняющаяся жидкость с резким запахом пригорелых жиров, предельно допустимая концентрация - 0,0008%, растворим в воде, плотность - 1,9. Образуется от разложения дизтоплива при высокой температуре. Сильно ядовит, при 0,014% даже десятиминутное пребывание опасно для жизни. Симптомы отравления: раздражение слизистых оболочек, головокружение, тошнота, боли в желудке, рвота.</a:t>
            </a:r>
            <a:endParaRPr lang="ru-RU" sz="1000" b="1" i="1" smtClean="0"/>
          </a:p>
          <a:p>
            <a:pPr eaLnBrk="1" hangingPunct="1">
              <a:lnSpc>
                <a:spcPct val="80000"/>
              </a:lnSpc>
            </a:pPr>
            <a:r>
              <a:rPr lang="ru-RU" sz="1000" b="1" i="1" smtClean="0"/>
              <a:t>Формальдегид</a:t>
            </a:r>
            <a:r>
              <a:rPr lang="ru-RU" sz="1000" smtClean="0"/>
              <a:t> - бесцветный газ, предельно допустимая концентрация -  0,0004%, плотность 1,035. Имеет резкий, удушливый запах, очень токсичен. Раздражает слизистую оболочку глаз и дыхательных путей, действует на центральную нервную систему, вызывает невроз кожи. Симптомы: слабость, головная боль, учащенное сердцебиение, расстройство пищеварения.</a:t>
            </a:r>
            <a:endParaRPr lang="ru-RU" sz="1000" b="1" i="1" smtClean="0"/>
          </a:p>
          <a:p>
            <a:pPr eaLnBrk="1" hangingPunct="1">
              <a:lnSpc>
                <a:spcPct val="80000"/>
              </a:lnSpc>
            </a:pPr>
            <a:r>
              <a:rPr lang="ru-RU" sz="1000" b="1" i="1" smtClean="0"/>
              <a:t>Углеводороды </a:t>
            </a:r>
            <a:r>
              <a:rPr lang="ru-RU" sz="1000" smtClean="0"/>
              <a:t>- образуются при взрывчатом сгорании топлива, предельно допустимая концентрация - 300 мг/м3.</a:t>
            </a:r>
            <a:endParaRPr lang="ru-RU" sz="1000" b="1" i="1" smtClean="0"/>
          </a:p>
          <a:p>
            <a:pPr eaLnBrk="1" hangingPunct="1">
              <a:lnSpc>
                <a:spcPct val="80000"/>
              </a:lnSpc>
            </a:pPr>
            <a:r>
              <a:rPr lang="ru-RU" sz="1000" b="1" i="1" smtClean="0"/>
              <a:t>Сажа</a:t>
            </a:r>
            <a:r>
              <a:rPr lang="ru-RU" sz="1000" smtClean="0"/>
              <a:t> - выделяется из выхлопов дизельных двигателей в виде образований от 0,3 до 10 мкм и содержанием 0,01-1,1 г/м3. </a:t>
            </a:r>
            <a:endParaRPr lang="ru-RU" sz="1000" b="1" i="1" smtClean="0"/>
          </a:p>
          <a:p>
            <a:pPr eaLnBrk="1" hangingPunct="1">
              <a:lnSpc>
                <a:spcPct val="80000"/>
              </a:lnSpc>
            </a:pPr>
            <a:r>
              <a:rPr lang="ru-RU" sz="1000" b="1" i="1" smtClean="0"/>
              <a:t>Компрессорные газы</a:t>
            </a:r>
            <a:r>
              <a:rPr lang="ru-RU" sz="1000" smtClean="0"/>
              <a:t> ядовиты вследствие присутствия в них оксида углерода.       </a:t>
            </a:r>
          </a:p>
          <a:p>
            <a:pPr eaLnBrk="1" hangingPunct="1">
              <a:lnSpc>
                <a:spcPct val="80000"/>
              </a:lnSpc>
            </a:pPr>
            <a:r>
              <a:rPr lang="ru-RU" sz="1000" smtClean="0"/>
              <a:t>Под </a:t>
            </a:r>
            <a:r>
              <a:rPr lang="ru-RU" sz="1000" b="1" i="1" smtClean="0"/>
              <a:t>рудничной пылью</a:t>
            </a:r>
            <a:r>
              <a:rPr lang="ru-RU" sz="1000" smtClean="0"/>
              <a:t> понимается совокупность тонкодисперсных твердых частиц органического или минерального происхождения.</a:t>
            </a:r>
          </a:p>
          <a:p>
            <a:pPr eaLnBrk="1" hangingPunct="1">
              <a:lnSpc>
                <a:spcPct val="80000"/>
              </a:lnSpc>
            </a:pPr>
            <a:r>
              <a:rPr lang="ru-RU" sz="1000" smtClean="0"/>
              <a:t>Дисперсная система, в которой дисперсная фаза представлена частицами размером от 10-5 до 10-7 см, называется золем. Если дисперсионной средой является воздух, то такая система называется аэрозолем. Аэрозолем являются пыль, туман и дым. Пыль, осевшая на поверхностях, называется аэрогелем.</a:t>
            </a:r>
          </a:p>
          <a:p>
            <a:pPr eaLnBrk="1" hangingPunct="1">
              <a:lnSpc>
                <a:spcPct val="80000"/>
              </a:lnSpc>
            </a:pPr>
            <a:r>
              <a:rPr lang="ru-RU" sz="1000" smtClean="0"/>
              <a:t>В зависимости от крупности частиц различают пыль макроскопическую (размером 10 мкм), микроскопическую (размером 10-0,25 мкм), ультрамикроскопическую (размером 0,25-0,01 мкм), субмикроскопическую (размером 0,01 мкм).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E9D628-6B4A-41B1-B526-543D97ECD88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779147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80FB76-1030-4BB8-BC6B-FF60EFBC402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5239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FD8EBE-C6FB-453D-9318-652A14C5A6D0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955583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CA926-6B89-44BA-93D0-AF6555F8BC77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318975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9327A8-DF60-4C9B-8268-5C25AD871D8E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527347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7B5494-3C8E-4BAE-8BF2-D471A08B5897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332618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76D6AD-F89C-4448-A4CB-4100FF336517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187063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F0C132-D2B7-4BB3-861A-FF023D56868A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011783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F5CB25-B7F8-4A2B-948F-B022275C15E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945427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6E5AA6-F194-48C9-BA49-ABACCAC4CC6C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350168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EDD078-154E-4F7A-A59B-26FFAEDAE9C2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589804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F0F1BF-D513-4427-BFD7-E203EEA18A0C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827091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E9D628-6B4A-41B1-B526-543D97ECD88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985276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80FB76-1030-4BB8-BC6B-FF60EFBC402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82995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FD8EBE-C6FB-453D-9318-652A14C5A6D0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547616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CA926-6B89-44BA-93D0-AF6555F8BC77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647572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9327A8-DF60-4C9B-8268-5C25AD871D8E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6177067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7B5494-3C8E-4BAE-8BF2-D471A08B5897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1773585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76D6AD-F89C-4448-A4CB-4100FF336517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40227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F0C132-D2B7-4BB3-861A-FF023D56868A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7541826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F5CB25-B7F8-4A2B-948F-B022275C15E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8812554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6E5AA6-F194-48C9-BA49-ABACCAC4CC6C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3529376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EDD078-154E-4F7A-A59B-26FFAEDAE9C2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426438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F0F1BF-D513-4427-BFD7-E203EEA18A0C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1768140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E9D628-6B4A-41B1-B526-543D97ECD88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9172519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80FB76-1030-4BB8-BC6B-FF60EFBC402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509532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FD8EBE-C6FB-453D-9318-652A14C5A6D0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7529793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CA926-6B89-44BA-93D0-AF6555F8BC77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1068279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9327A8-DF60-4C9B-8268-5C25AD871D8E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3960745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7B5494-3C8E-4BAE-8BF2-D471A08B5897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6729486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76D6AD-F89C-4448-A4CB-4100FF336517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747678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F0C132-D2B7-4BB3-861A-FF023D56868A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6494913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F5CB25-B7F8-4A2B-948F-B022275C15E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8422098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6E5AA6-F194-48C9-BA49-ABACCAC4CC6C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6639608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EDD078-154E-4F7A-A59B-26FFAEDAE9C2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5021502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F0F1BF-D513-4427-BFD7-E203EEA18A0C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4245182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E9D628-6B4A-41B1-B526-543D97ECD88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5322796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80FB76-1030-4BB8-BC6B-FF60EFBC402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3847408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FD8EBE-C6FB-453D-9318-652A14C5A6D0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7279265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CA926-6B89-44BA-93D0-AF6555F8BC77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5184294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9327A8-DF60-4C9B-8268-5C25AD871D8E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2354578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7B5494-3C8E-4BAE-8BF2-D471A08B5897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0786714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76D6AD-F89C-4448-A4CB-4100FF336517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4497902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F0C132-D2B7-4BB3-861A-FF023D56868A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7680013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F5CB25-B7F8-4A2B-948F-B022275C15E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3494657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6E5AA6-F194-48C9-BA49-ABACCAC4CC6C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0022473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EDD078-154E-4F7A-A59B-26FFAEDAE9C2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8138850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F0F1BF-D513-4427-BFD7-E203EEA18A0C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0420490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4F9C5E-41FB-45B4-95B1-38A6CBF0CCAC}" type="datetimeFigureOut">
              <a:rPr lang="ru-RU" smtClean="0"/>
              <a:pPr/>
              <a:t>27.01.2020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B8198A-1C6A-4BF1-B0A6-A9BB6FF7A80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7888"/>
            <a:ext cx="77724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4F9C5E-41FB-45B4-95B1-38A6CBF0CCAC}" type="datetimeFigureOut">
              <a:rPr lang="ru-RU" smtClean="0"/>
              <a:pPr/>
              <a:t>27.01.2020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B8198A-1C6A-4BF1-B0A6-A9BB6FF7A80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962525"/>
            <a:ext cx="7885113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462338"/>
            <a:ext cx="7885113" cy="1500187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4F9C5E-41FB-45B4-95B1-38A6CBF0CCAC}" type="datetimeFigureOut">
              <a:rPr lang="ru-RU" smtClean="0"/>
              <a:pPr/>
              <a:t>27.01.2020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B8198A-1C6A-4BF1-B0A6-A9BB6FF7A80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4F9C5E-41FB-45B4-95B1-38A6CBF0CCAC}" type="datetimeFigureOut">
              <a:rPr lang="ru-RU" smtClean="0"/>
              <a:pPr/>
              <a:t>27.01.2020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B8198A-1C6A-4BF1-B0A6-A9BB6FF7A80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4F9C5E-41FB-45B4-95B1-38A6CBF0CCAC}" type="datetimeFigureOut">
              <a:rPr lang="ru-RU" smtClean="0"/>
              <a:pPr/>
              <a:t>27.01.2020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B8198A-1C6A-4BF1-B0A6-A9BB6FF7A80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4F9C5E-41FB-45B4-95B1-38A6CBF0CCAC}" type="datetimeFigureOut">
              <a:rPr lang="ru-RU" smtClean="0"/>
              <a:pPr/>
              <a:t>27.01.2020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B8198A-1C6A-4BF1-B0A6-A9BB6FF7A80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4F9C5E-41FB-45B4-95B1-38A6CBF0CCAC}" type="datetimeFigureOut">
              <a:rPr lang="ru-RU" smtClean="0"/>
              <a:pPr/>
              <a:t>27.01.2020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B8198A-1C6A-4BF1-B0A6-A9BB6FF7A80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447800"/>
            <a:ext cx="4648200" cy="4267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2547891"/>
            <a:ext cx="29718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4F9C5E-41FB-45B4-95B1-38A6CBF0CCAC}" type="datetimeFigureOut">
              <a:rPr lang="ru-RU" smtClean="0"/>
              <a:pPr/>
              <a:t>27.01.2020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B8198A-1C6A-4BF1-B0A6-A9BB6FF7A80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447800"/>
            <a:ext cx="3419856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547890"/>
            <a:ext cx="29718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4F9C5E-41FB-45B4-95B1-38A6CBF0CCAC}" type="datetimeFigureOut">
              <a:rPr lang="ru-RU" smtClean="0"/>
              <a:pPr/>
              <a:t>27.01.2020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B8198A-1C6A-4BF1-B0A6-A9BB6FF7A80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4F9C5E-41FB-45B4-95B1-38A6CBF0CCAC}" type="datetimeFigureOut">
              <a:rPr lang="ru-RU" smtClean="0"/>
              <a:pPr/>
              <a:t>27.01.2020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B8198A-1C6A-4BF1-B0A6-A9BB6FF7A80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4F9C5E-41FB-45B4-95B1-38A6CBF0CCAC}" type="datetimeFigureOut">
              <a:rPr lang="ru-RU" smtClean="0"/>
              <a:pPr/>
              <a:t>27.01.2020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B8198A-1C6A-4BF1-B0A6-A9BB6FF7A80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1.jpe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image" Target="../media/image1.jpe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E549802-1D87-4495-9389-D40F927CFC2A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319177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E549802-1D87-4495-9389-D40F927CFC2A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18754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E549802-1D87-4495-9389-D40F927CFC2A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194536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E549802-1D87-4495-9389-D40F927CFC2A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131282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1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792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635635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E549802-1D87-4495-9389-D40F927CFC2A}" type="slidenum">
              <a:rPr lang="ru-RU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007888"/>
            <a:ext cx="7772400" cy="2285208"/>
          </a:xfrm>
        </p:spPr>
        <p:txBody>
          <a:bodyPr>
            <a:noAutofit/>
          </a:bodyPr>
          <a:lstStyle/>
          <a:p>
            <a:r>
              <a:rPr kumimoji="0" lang="en-US" sz="5400" b="1" i="0" u="none" strike="noStrike" kern="0" cap="none" spc="0" normalizeH="0" baseline="0" noProof="0" dirty="0" smtClean="0">
                <a:ln>
                  <a:noFill/>
                </a:ln>
                <a:solidFill>
                  <a:srgbClr val="009999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/>
            </a:r>
            <a:br>
              <a:rPr kumimoji="0" lang="en-US" sz="5400" b="1" i="0" u="none" strike="noStrike" kern="0" cap="none" spc="0" normalizeH="0" baseline="0" noProof="0" dirty="0" smtClean="0">
                <a:ln>
                  <a:noFill/>
                </a:ln>
                <a:solidFill>
                  <a:srgbClr val="009999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</a:br>
            <a:r>
              <a:rPr kumimoji="0" lang="ru-RU" sz="5400" b="1" i="0" u="none" strike="noStrike" kern="0" cap="none" spc="0" normalizeH="0" baseline="0" noProof="0" dirty="0" smtClean="0">
                <a:ln>
                  <a:noFill/>
                </a:ln>
                <a:solidFill>
                  <a:srgbClr val="009999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Состав рудничного воздуха</a:t>
            </a:r>
            <a:endParaRPr lang="ru-RU" sz="5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71005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971550" y="188913"/>
            <a:ext cx="8172450" cy="431800"/>
          </a:xfrm>
        </p:spPr>
        <p:txBody>
          <a:bodyPr/>
          <a:lstStyle/>
          <a:p>
            <a:pPr algn="l" eaLnBrk="1" hangingPunct="1"/>
            <a:r>
              <a:rPr lang="ru-RU" sz="2400" b="1" i="1" dirty="0" smtClean="0"/>
              <a:t>             </a:t>
            </a:r>
            <a:r>
              <a:rPr lang="ru-RU" sz="2400" b="1" dirty="0" smtClean="0">
                <a:solidFill>
                  <a:schemeClr val="hlink"/>
                </a:solidFill>
              </a:rPr>
              <a:t>Состав рудничного воздуха</a:t>
            </a:r>
            <a:endParaRPr lang="ru-RU" sz="2400" dirty="0" smtClean="0">
              <a:solidFill>
                <a:schemeClr val="hlink"/>
              </a:solidFill>
            </a:endParaRP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765175"/>
            <a:ext cx="9323388" cy="6740525"/>
          </a:xfrm>
        </p:spPr>
        <p:txBody>
          <a:bodyPr/>
          <a:lstStyle/>
          <a:p>
            <a:pPr eaLnBrk="1" hangingPunct="1"/>
            <a:r>
              <a:rPr lang="ru-RU" sz="1800" b="1" i="1" dirty="0" smtClean="0">
                <a:solidFill>
                  <a:srgbClr val="FF3300"/>
                </a:solidFill>
              </a:rPr>
              <a:t>Углекислый газ (СО</a:t>
            </a:r>
            <a:r>
              <a:rPr lang="ru-RU" sz="1800" b="1" i="1" baseline="-25000" dirty="0" smtClean="0">
                <a:solidFill>
                  <a:srgbClr val="FF3300"/>
                </a:solidFill>
              </a:rPr>
              <a:t>2</a:t>
            </a:r>
            <a:r>
              <a:rPr lang="ru-RU" sz="1800" b="1" i="1" dirty="0" smtClean="0">
                <a:solidFill>
                  <a:srgbClr val="FF3300"/>
                </a:solidFill>
              </a:rPr>
              <a:t> )</a:t>
            </a:r>
            <a:r>
              <a:rPr lang="ru-RU" sz="1800" b="1" i="1" dirty="0" smtClean="0"/>
              <a:t> - </a:t>
            </a:r>
            <a:r>
              <a:rPr lang="ru-RU" sz="1800" b="1" i="1" dirty="0" smtClean="0">
                <a:solidFill>
                  <a:schemeClr val="accent2"/>
                </a:solidFill>
              </a:rPr>
              <a:t>бесцветный со слабо кислым вкусом и запахом, относительная плотность - 1,52, не горит, не поддерживает дыхание. Образуется при пожарах, взрывных работах, окислении  древесины, пород и дыхании людей. Максимально допустимая концентрация углекислого газа - 0,5%, в выработках с исходящей струёй - 0,75%,</a:t>
            </a:r>
            <a:r>
              <a:rPr lang="ru-RU" sz="1800" dirty="0" smtClean="0"/>
              <a:t> </a:t>
            </a:r>
            <a:endParaRPr lang="ru-RU" sz="1800" b="1" i="1" dirty="0" smtClean="0"/>
          </a:p>
          <a:p>
            <a:pPr eaLnBrk="1" hangingPunct="1"/>
            <a:r>
              <a:rPr lang="ru-RU" sz="1800" b="1" i="1" dirty="0" smtClean="0">
                <a:solidFill>
                  <a:srgbClr val="FF3300"/>
                </a:solidFill>
              </a:rPr>
              <a:t>Кислород (О</a:t>
            </a:r>
            <a:r>
              <a:rPr lang="ru-RU" sz="1800" b="1" i="1" baseline="-25000" dirty="0" smtClean="0">
                <a:solidFill>
                  <a:srgbClr val="FF3300"/>
                </a:solidFill>
              </a:rPr>
              <a:t>2</a:t>
            </a:r>
            <a:r>
              <a:rPr lang="ru-RU" sz="1800" b="1" i="1" dirty="0" smtClean="0">
                <a:solidFill>
                  <a:srgbClr val="FF3300"/>
                </a:solidFill>
              </a:rPr>
              <a:t> )</a:t>
            </a:r>
            <a:r>
              <a:rPr lang="ru-RU" sz="1800" b="1" i="1" dirty="0" smtClean="0"/>
              <a:t> - </a:t>
            </a:r>
            <a:r>
              <a:rPr lang="ru-RU" sz="1800" b="1" i="1" dirty="0" smtClean="0">
                <a:solidFill>
                  <a:schemeClr val="accent2"/>
                </a:solidFill>
              </a:rPr>
              <a:t>газ без цвета, вкуса и запаха, относительная плотность - 1,11 (к воздуху), ПДК ≥ 20%.</a:t>
            </a:r>
            <a:r>
              <a:rPr lang="ru-RU" sz="1800" dirty="0" smtClean="0">
                <a:solidFill>
                  <a:schemeClr val="accent2"/>
                </a:solidFill>
              </a:rPr>
              <a:t> </a:t>
            </a:r>
            <a:endParaRPr lang="ru-RU" sz="1800" b="1" i="1" dirty="0" smtClean="0">
              <a:solidFill>
                <a:schemeClr val="accent2"/>
              </a:solidFill>
            </a:endParaRPr>
          </a:p>
          <a:p>
            <a:pPr eaLnBrk="1" hangingPunct="1"/>
            <a:r>
              <a:rPr lang="ru-RU" sz="1800" b="1" i="1" dirty="0" smtClean="0">
                <a:solidFill>
                  <a:srgbClr val="FF3300"/>
                </a:solidFill>
              </a:rPr>
              <a:t>Азот (</a:t>
            </a:r>
            <a:r>
              <a:rPr lang="en-US" sz="1800" b="1" i="1" dirty="0" smtClean="0">
                <a:solidFill>
                  <a:srgbClr val="FF3300"/>
                </a:solidFill>
              </a:rPr>
              <a:t>N</a:t>
            </a:r>
            <a:r>
              <a:rPr lang="ru-RU" sz="1800" b="1" i="1" baseline="-25000" dirty="0" smtClean="0">
                <a:solidFill>
                  <a:srgbClr val="FF3300"/>
                </a:solidFill>
              </a:rPr>
              <a:t>2</a:t>
            </a:r>
            <a:r>
              <a:rPr lang="ru-RU" sz="1800" b="1" i="1" dirty="0" smtClean="0">
                <a:solidFill>
                  <a:srgbClr val="FF3300"/>
                </a:solidFill>
              </a:rPr>
              <a:t> )</a:t>
            </a:r>
            <a:r>
              <a:rPr lang="ru-RU" sz="1800" b="1" i="1" dirty="0" smtClean="0"/>
              <a:t> - </a:t>
            </a:r>
            <a:r>
              <a:rPr lang="ru-RU" sz="1800" b="1" i="1" dirty="0" smtClean="0">
                <a:solidFill>
                  <a:schemeClr val="accent2"/>
                </a:solidFill>
              </a:rPr>
              <a:t>газ без цвета, вкуса, относительная плотность 0,97%, химически инертен, не поддерживает дыхания и горения, не ядовит. Большое содержание сказывается в уменьшении кислорода в воздухе. Его содержание в воздухе не нормируется.</a:t>
            </a:r>
          </a:p>
          <a:p>
            <a:pPr eaLnBrk="1" hangingPunct="1"/>
            <a:r>
              <a:rPr lang="ru-RU" sz="1800" b="1" i="1" dirty="0" smtClean="0">
                <a:solidFill>
                  <a:srgbClr val="FF3300"/>
                </a:solidFill>
              </a:rPr>
              <a:t>Окись (оксид) углерода (угарный газ)</a:t>
            </a:r>
            <a:r>
              <a:rPr lang="ru-RU" sz="1800" dirty="0" smtClean="0">
                <a:solidFill>
                  <a:srgbClr val="FF3300"/>
                </a:solidFill>
              </a:rPr>
              <a:t> (СО)</a:t>
            </a:r>
            <a:r>
              <a:rPr lang="ru-RU" sz="1800" dirty="0" smtClean="0"/>
              <a:t> </a:t>
            </a:r>
            <a:r>
              <a:rPr lang="ru-RU" sz="1800" dirty="0" smtClean="0">
                <a:solidFill>
                  <a:schemeClr val="accent2"/>
                </a:solidFill>
              </a:rPr>
              <a:t>- газ без цвета, вкуса, запаха, плотность 0,97, предельно допустимая концентрация - 0,0017%.</a:t>
            </a:r>
          </a:p>
          <a:p>
            <a:pPr eaLnBrk="1" hangingPunct="1"/>
            <a:r>
              <a:rPr lang="ru-RU" sz="1800" b="1" i="1" dirty="0" smtClean="0">
                <a:solidFill>
                  <a:srgbClr val="FF3300"/>
                </a:solidFill>
              </a:rPr>
              <a:t>Окислы (оксиды) азота</a:t>
            </a:r>
            <a:r>
              <a:rPr lang="ru-RU" sz="1800" dirty="0" smtClean="0">
                <a:solidFill>
                  <a:srgbClr val="FF3300"/>
                </a:solidFill>
              </a:rPr>
              <a:t> (</a:t>
            </a:r>
            <a:r>
              <a:rPr lang="es-ES" sz="1800" dirty="0" smtClean="0">
                <a:solidFill>
                  <a:srgbClr val="FF3300"/>
                </a:solidFill>
              </a:rPr>
              <a:t>NO</a:t>
            </a:r>
            <a:r>
              <a:rPr lang="ru-RU" sz="1800" dirty="0" smtClean="0">
                <a:solidFill>
                  <a:srgbClr val="FF3300"/>
                </a:solidFill>
              </a:rPr>
              <a:t>, </a:t>
            </a:r>
            <a:r>
              <a:rPr lang="es-ES" sz="1800" dirty="0" smtClean="0">
                <a:solidFill>
                  <a:srgbClr val="FF3300"/>
                </a:solidFill>
              </a:rPr>
              <a:t>NO</a:t>
            </a:r>
            <a:r>
              <a:rPr lang="ru-RU" sz="1800" baseline="-25000" dirty="0" smtClean="0">
                <a:solidFill>
                  <a:srgbClr val="FF3300"/>
                </a:solidFill>
              </a:rPr>
              <a:t>2</a:t>
            </a:r>
            <a:r>
              <a:rPr lang="ru-RU" sz="1800" dirty="0" smtClean="0">
                <a:solidFill>
                  <a:srgbClr val="FF3300"/>
                </a:solidFill>
              </a:rPr>
              <a:t>, </a:t>
            </a:r>
            <a:r>
              <a:rPr lang="es-ES" sz="1800" dirty="0" smtClean="0">
                <a:solidFill>
                  <a:srgbClr val="FF3300"/>
                </a:solidFill>
              </a:rPr>
              <a:t>N</a:t>
            </a:r>
            <a:r>
              <a:rPr lang="ru-RU" sz="1800" baseline="-25000" dirty="0" smtClean="0">
                <a:solidFill>
                  <a:srgbClr val="FF3300"/>
                </a:solidFill>
              </a:rPr>
              <a:t>2</a:t>
            </a:r>
            <a:r>
              <a:rPr lang="ru-RU" sz="1800" dirty="0" smtClean="0">
                <a:solidFill>
                  <a:srgbClr val="FF3300"/>
                </a:solidFill>
              </a:rPr>
              <a:t>О</a:t>
            </a:r>
            <a:r>
              <a:rPr lang="ru-RU" sz="1800" baseline="-25000" dirty="0" smtClean="0">
                <a:solidFill>
                  <a:srgbClr val="FF3300"/>
                </a:solidFill>
              </a:rPr>
              <a:t>4 </a:t>
            </a:r>
            <a:r>
              <a:rPr lang="ru-RU" sz="1800" dirty="0" smtClean="0">
                <a:solidFill>
                  <a:srgbClr val="FF3300"/>
                </a:solidFill>
              </a:rPr>
              <a:t>, </a:t>
            </a:r>
            <a:r>
              <a:rPr lang="es-ES" sz="1800" dirty="0" smtClean="0">
                <a:solidFill>
                  <a:srgbClr val="FF3300"/>
                </a:solidFill>
              </a:rPr>
              <a:t>N</a:t>
            </a:r>
            <a:r>
              <a:rPr lang="ru-RU" sz="1800" baseline="-25000" dirty="0" smtClean="0">
                <a:solidFill>
                  <a:srgbClr val="FF3300"/>
                </a:solidFill>
              </a:rPr>
              <a:t>2</a:t>
            </a:r>
            <a:r>
              <a:rPr lang="es-ES" sz="1800" dirty="0" smtClean="0">
                <a:solidFill>
                  <a:srgbClr val="FF3300"/>
                </a:solidFill>
              </a:rPr>
              <a:t>O</a:t>
            </a:r>
            <a:r>
              <a:rPr lang="ru-RU" sz="1800" baseline="-25000" dirty="0" smtClean="0">
                <a:solidFill>
                  <a:srgbClr val="FF3300"/>
                </a:solidFill>
              </a:rPr>
              <a:t>5</a:t>
            </a:r>
            <a:r>
              <a:rPr lang="ru-RU" sz="1800" dirty="0" smtClean="0">
                <a:solidFill>
                  <a:srgbClr val="FF3300"/>
                </a:solidFill>
              </a:rPr>
              <a:t>),</a:t>
            </a:r>
            <a:r>
              <a:rPr lang="ru-RU" sz="1800" dirty="0" smtClean="0"/>
              <a:t> </a:t>
            </a:r>
            <a:r>
              <a:rPr lang="ru-RU" sz="1800" dirty="0" smtClean="0">
                <a:solidFill>
                  <a:schemeClr val="accent2"/>
                </a:solidFill>
              </a:rPr>
              <a:t>имеют красно-бурый цвет, характерный запах. Удельный вес 1,16-1,59. Предельно допустимая концентрация - 0,00026%, образуется от взрывных работ.</a:t>
            </a:r>
          </a:p>
          <a:p>
            <a:pPr eaLnBrk="1" hangingPunct="1"/>
            <a:r>
              <a:rPr lang="ru-RU" sz="1800" b="1" i="1" dirty="0" smtClean="0">
                <a:solidFill>
                  <a:srgbClr val="FF3300"/>
                </a:solidFill>
              </a:rPr>
              <a:t>Сернистый газ (</a:t>
            </a:r>
            <a:r>
              <a:rPr lang="en-US" sz="1800" b="1" i="1" dirty="0" smtClean="0">
                <a:solidFill>
                  <a:srgbClr val="FF3300"/>
                </a:solidFill>
              </a:rPr>
              <a:t>SO</a:t>
            </a:r>
            <a:r>
              <a:rPr lang="ru-RU" sz="1800" b="1" i="1" baseline="-25000" dirty="0" smtClean="0">
                <a:solidFill>
                  <a:srgbClr val="FF3300"/>
                </a:solidFill>
              </a:rPr>
              <a:t>2 </a:t>
            </a:r>
            <a:r>
              <a:rPr lang="ru-RU" sz="1800" b="1" i="1" dirty="0" smtClean="0">
                <a:solidFill>
                  <a:srgbClr val="FF3300"/>
                </a:solidFill>
              </a:rPr>
              <a:t>)</a:t>
            </a:r>
            <a:r>
              <a:rPr lang="ru-RU" sz="1800" dirty="0" smtClean="0"/>
              <a:t> </a:t>
            </a:r>
            <a:r>
              <a:rPr lang="ru-RU" sz="1800" dirty="0" smtClean="0">
                <a:solidFill>
                  <a:schemeClr val="accent2"/>
                </a:solidFill>
              </a:rPr>
              <a:t>бесцветный имеет кислый вкус и сильно раздражающий запах. Относительная плотность - 2,22. Предельно допустимая концентрация - 0,00038%. </a:t>
            </a:r>
          </a:p>
        </p:txBody>
      </p:sp>
      <p:pic>
        <p:nvPicPr>
          <p:cNvPr id="32772" name="Picture 4" descr="L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55650" cy="56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091694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5"/>
          <p:cNvSpPr>
            <a:spLocks noGrp="1" noChangeArrowheads="1"/>
          </p:cNvSpPr>
          <p:nvPr>
            <p:ph type="title"/>
          </p:nvPr>
        </p:nvSpPr>
        <p:spPr>
          <a:xfrm>
            <a:off x="1441450" y="215900"/>
            <a:ext cx="7702550" cy="614363"/>
          </a:xfrm>
        </p:spPr>
        <p:txBody>
          <a:bodyPr/>
          <a:lstStyle/>
          <a:p>
            <a:r>
              <a:rPr lang="ru-RU" sz="1400" b="1" dirty="0" smtClean="0"/>
              <a:t>Требования</a:t>
            </a:r>
            <a:r>
              <a:rPr lang="ru-RU" sz="1400" b="1" dirty="0" smtClean="0"/>
              <a:t>, предъявляемые </a:t>
            </a:r>
            <a:r>
              <a:rPr lang="ru-RU" sz="1400" b="1" dirty="0" smtClean="0"/>
              <a:t>к составу        </a:t>
            </a:r>
            <a:r>
              <a:rPr lang="ru-RU" sz="1400" b="1" dirty="0" smtClean="0"/>
              <a:t/>
            </a:r>
            <a:br>
              <a:rPr lang="ru-RU" sz="1400" b="1" dirty="0" smtClean="0"/>
            </a:br>
            <a:r>
              <a:rPr lang="ru-RU" sz="1400" b="1" dirty="0" smtClean="0"/>
              <a:t>  </a:t>
            </a:r>
            <a:r>
              <a:rPr lang="ru-RU" sz="1400" b="1" dirty="0" smtClean="0"/>
              <a:t>   </a:t>
            </a:r>
            <a:r>
              <a:rPr lang="ru-RU" sz="1400" b="1" dirty="0" smtClean="0"/>
              <a:t>рудничного воздуха.</a:t>
            </a:r>
          </a:p>
        </p:txBody>
      </p:sp>
      <p:sp>
        <p:nvSpPr>
          <p:cNvPr id="8195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323528" y="620688"/>
            <a:ext cx="8820472" cy="5018113"/>
          </a:xfrm>
        </p:spPr>
        <p:txBody>
          <a:bodyPr/>
          <a:lstStyle/>
          <a:p>
            <a:endParaRPr lang="ru-RU" dirty="0" smtClean="0"/>
          </a:p>
          <a:p>
            <a:pPr>
              <a:buFontTx/>
              <a:buNone/>
            </a:pPr>
            <a:r>
              <a:rPr lang="ru-RU" sz="1800" dirty="0" smtClean="0"/>
              <a:t>      Предельно допустимая концентрация токсичных компонентов, наиболее часто встречающихся в рудничном воздухе:</a:t>
            </a:r>
          </a:p>
          <a:p>
            <a:endParaRPr lang="ru-RU" sz="1800" dirty="0" smtClean="0"/>
          </a:p>
          <a:p>
            <a:endParaRPr lang="ru-RU" sz="1800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</p:txBody>
      </p:sp>
      <p:pic>
        <p:nvPicPr>
          <p:cNvPr id="8196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68438" y="2092325"/>
            <a:ext cx="7392987" cy="33512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1547813" y="188913"/>
            <a:ext cx="6562725" cy="346075"/>
          </a:xfrm>
        </p:spPr>
        <p:txBody>
          <a:bodyPr/>
          <a:lstStyle/>
          <a:p>
            <a:pPr eaLnBrk="1" hangingPunct="1"/>
            <a:r>
              <a:rPr lang="ru-RU" sz="2000" smtClean="0">
                <a:solidFill>
                  <a:srgbClr val="009999"/>
                </a:solidFill>
              </a:rPr>
              <a:t>Ядовитые газы образующие при взрыве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549275"/>
            <a:ext cx="9144000" cy="6308725"/>
          </a:xfrm>
        </p:spPr>
        <p:txBody>
          <a:bodyPr/>
          <a:lstStyle/>
          <a:p>
            <a:pPr marL="0" indent="0" eaLnBrk="1" hangingPunct="1">
              <a:buFontTx/>
              <a:buNone/>
              <a:tabLst>
                <a:tab pos="0" algn="l"/>
              </a:tabLst>
            </a:pPr>
            <a:r>
              <a:rPr lang="ru-RU" sz="1800" b="1" i="1" smtClean="0">
                <a:latin typeface="Times New Roman" pitchFamily="18" charset="0"/>
              </a:rPr>
              <a:t>При взрывных работах образуется некоторое сравнительно небольшое количество ядовитых газов, свойства и характеристику которых необходимо учитывать при взрывании в подземных горных выработках. К такого вида газам относятся: окись углерода, окислы азота, сернистый ангидрид, сероводород и пары ртути. Первые четыре газа образуются при взрывании ВВ, детонирующего шнура и при горении огнепроводного шнура, пары ртути находятся в воздухе забоя после взрыва капсюлей-детонаторов и электродетонаторов, снаряженных гремучей ртутью.</a:t>
            </a:r>
          </a:p>
          <a:p>
            <a:pPr marL="0" indent="0" eaLnBrk="1" hangingPunct="1">
              <a:buFontTx/>
              <a:buNone/>
              <a:tabLst>
                <a:tab pos="0" algn="l"/>
              </a:tabLst>
            </a:pPr>
            <a:r>
              <a:rPr lang="ru-RU" sz="1600" b="1" i="1" smtClean="0">
                <a:solidFill>
                  <a:srgbClr val="CC0000"/>
                </a:solidFill>
                <a:latin typeface="Times New Roman" pitchFamily="18" charset="0"/>
              </a:rPr>
              <a:t>Окись углерода (угарный газ</a:t>
            </a:r>
            <a:r>
              <a:rPr lang="ru-RU" sz="1600" b="1" i="1" smtClean="0">
                <a:latin typeface="Times New Roman" pitchFamily="18" charset="0"/>
              </a:rPr>
              <a:t>)</a:t>
            </a:r>
            <a:r>
              <a:rPr lang="ru-RU" sz="1600" i="1" smtClean="0">
                <a:latin typeface="Times New Roman" pitchFamily="18" charset="0"/>
              </a:rPr>
              <a:t> </a:t>
            </a:r>
            <a:r>
              <a:rPr lang="ru-RU" sz="1600" i="1" smtClean="0">
                <a:solidFill>
                  <a:schemeClr val="accent2"/>
                </a:solidFill>
                <a:latin typeface="Times New Roman" pitchFamily="18" charset="0"/>
              </a:rPr>
              <a:t>- </a:t>
            </a:r>
            <a:r>
              <a:rPr lang="ru-RU" sz="1600" b="1" i="1" smtClean="0">
                <a:solidFill>
                  <a:schemeClr val="accent2"/>
                </a:solidFill>
                <a:latin typeface="Times New Roman" pitchFamily="18" charset="0"/>
              </a:rPr>
              <a:t>газ без цвета, вкуса и запаха. В смеси с кислородом воздуха горит голубовато-синим пламенем, при содержании в воздухе от 13 до 75% смесь взрывается; температура воспламенения смеси 630-8100. При небольших концентрациях окись углерода вызывает сильные головные боли, при больших наступает период острого отравления: потеря сознания, судороги, одышка и головокружение. Первая помощь немедленный вынос пострадавшего на свежий воздух, вдыхание кислорода, полный покой; при остановке дыхания - применение искусственного дыхания.</a:t>
            </a:r>
          </a:p>
          <a:p>
            <a:pPr marL="0" indent="0" eaLnBrk="1" hangingPunct="1">
              <a:buFontTx/>
              <a:buNone/>
              <a:tabLst>
                <a:tab pos="0" algn="l"/>
              </a:tabLst>
            </a:pPr>
            <a:r>
              <a:rPr lang="ru-RU" sz="1600" b="1" i="1" smtClean="0">
                <a:solidFill>
                  <a:srgbClr val="CC0000"/>
                </a:solidFill>
                <a:latin typeface="Times New Roman" pitchFamily="18" charset="0"/>
              </a:rPr>
              <a:t>Окислы азота</a:t>
            </a:r>
            <a:r>
              <a:rPr lang="ru-RU" sz="1600" i="1" smtClean="0">
                <a:latin typeface="Times New Roman" pitchFamily="18" charset="0"/>
              </a:rPr>
              <a:t> </a:t>
            </a:r>
            <a:r>
              <a:rPr lang="ru-RU" sz="1600" i="1" smtClean="0">
                <a:solidFill>
                  <a:schemeClr val="accent2"/>
                </a:solidFill>
                <a:latin typeface="Times New Roman" pitchFamily="18" charset="0"/>
              </a:rPr>
              <a:t>- </a:t>
            </a:r>
            <a:r>
              <a:rPr lang="ru-RU" sz="1600" b="1" i="1" smtClean="0">
                <a:solidFill>
                  <a:schemeClr val="accent2"/>
                </a:solidFill>
                <a:latin typeface="Times New Roman" pitchFamily="18" charset="0"/>
              </a:rPr>
              <a:t>бурые пары, окраска которых тем интенсивнее, чем выше температура и концентрация; имеют резкий характерный запах. Не горючи и не взрывчаты. Первоначально окислы азота образуются в виде Окиси азота, которая, соединяясь с кислородом воздуха, переходит в двуокись азота или в четырехокись азота. При длительном пребывании в контакте с влагой воздуха переходят в азотную или азотистую кислоты. Токсичны: раздражающе действуют на легкие человека, в тяжелых случаях вызывают отеки легких. Отравление проявляется не сразу, а по истечении 4-6 часов и более. Первая помощь: абсолютный покой, тепло, вдыхание кислорода; необходим вызов врача.</a:t>
            </a:r>
          </a:p>
        </p:txBody>
      </p:sp>
      <p:pic>
        <p:nvPicPr>
          <p:cNvPr id="33796" name="Picture 4" descr="L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55650" cy="56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838184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1692275" y="188913"/>
            <a:ext cx="5903913" cy="346075"/>
          </a:xfrm>
        </p:spPr>
        <p:txBody>
          <a:bodyPr/>
          <a:lstStyle/>
          <a:p>
            <a:pPr eaLnBrk="1" hangingPunct="1"/>
            <a:r>
              <a:rPr lang="ru-RU" sz="2000" b="1" smtClean="0">
                <a:solidFill>
                  <a:srgbClr val="009999"/>
                </a:solidFill>
              </a:rPr>
              <a:t>Ядовитые газы образующие при взрыве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549275"/>
            <a:ext cx="9144000" cy="6092825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ru-RU" sz="1600" b="1" i="1" smtClean="0">
                <a:solidFill>
                  <a:srgbClr val="CC0000"/>
                </a:solidFill>
                <a:latin typeface="Times New Roman" pitchFamily="18" charset="0"/>
              </a:rPr>
              <a:t>Сернистый ангидрид </a:t>
            </a:r>
            <a:r>
              <a:rPr lang="ru-RU" sz="1600" smtClean="0">
                <a:latin typeface="Times New Roman" pitchFamily="18" charset="0"/>
              </a:rPr>
              <a:t> </a:t>
            </a:r>
            <a:r>
              <a:rPr lang="ru-RU" sz="1600" b="1" i="1" smtClean="0">
                <a:solidFill>
                  <a:schemeClr val="accent2"/>
                </a:solidFill>
                <a:latin typeface="Times New Roman" pitchFamily="18" charset="0"/>
              </a:rPr>
              <a:t>- бесцветный газ с сильным своеобразным раздражающим запахом и кислым вкусом (вкус и запах ощущается уже при содержании 0,0005%). При отравлении наблюдаются чихание, кашель и спазмы голосовой щели, в тяжелых случаях - воспаление бронхов и отек легких. Первая помощь при острых отравлениях: свежий воздух, вдыхание кислорода, прием веществ, возбуждающих сердечную деятельность.</a:t>
            </a:r>
          </a:p>
          <a:p>
            <a:pPr marL="0" indent="0" eaLnBrk="1" hangingPunct="1">
              <a:buFontTx/>
              <a:buNone/>
            </a:pPr>
            <a:r>
              <a:rPr lang="ru-RU" sz="1600" b="1" i="1" smtClean="0">
                <a:solidFill>
                  <a:srgbClr val="CC0000"/>
                </a:solidFill>
                <a:latin typeface="Times New Roman" pitchFamily="18" charset="0"/>
              </a:rPr>
              <a:t>Сероводород</a:t>
            </a:r>
            <a:r>
              <a:rPr lang="ru-RU" sz="1600" smtClean="0">
                <a:latin typeface="Times New Roman" pitchFamily="18" charset="0"/>
              </a:rPr>
              <a:t> - </a:t>
            </a:r>
            <a:r>
              <a:rPr lang="ru-RU" sz="1600" b="1" i="1" smtClean="0">
                <a:solidFill>
                  <a:schemeClr val="accent2"/>
                </a:solidFill>
                <a:latin typeface="Times New Roman" pitchFamily="18" charset="0"/>
              </a:rPr>
              <a:t>бесцветный газ с характерным запахом тухлых яиц и сладковатым вкусом. Смесь сероводорода с воздухом при температуре около 6000 воспламеняется; при содержании от 4,3 до 46% образует с воздухом взрывчатую смесь. Токсичен: угнетающе действует на тканевое дыхание и нервную систему, при значительных концентрациях возможна остановка дыхания. Местное действие сероводорода: раздражение слизистой оболочки глаз, носоглотки, дыхательных путей, что вызывает жжение, слезотечение, кашель, общее действие: судороги, потеря сознания. Первая помощь: свежий воздух, искусственное дыхание, вдыхание кислорода, прием веществ, возбуждающих сердечную деятельность; полезно вдыхание хлора (платок, смоченный раствором хлорной извести).</a:t>
            </a:r>
          </a:p>
          <a:p>
            <a:pPr marL="0" indent="0" eaLnBrk="1" hangingPunct="1">
              <a:buFontTx/>
              <a:buNone/>
            </a:pPr>
            <a:r>
              <a:rPr lang="ru-RU" sz="1600" b="1" i="1" smtClean="0">
                <a:solidFill>
                  <a:srgbClr val="CC0000"/>
                </a:solidFill>
                <a:latin typeface="Times New Roman" pitchFamily="18" charset="0"/>
              </a:rPr>
              <a:t>Пары ртути</a:t>
            </a:r>
            <a:r>
              <a:rPr lang="ru-RU" sz="1600" i="1" smtClean="0">
                <a:latin typeface="Times New Roman" pitchFamily="18" charset="0"/>
              </a:rPr>
              <a:t> </a:t>
            </a:r>
            <a:r>
              <a:rPr lang="ru-RU" sz="1600" i="1" smtClean="0">
                <a:solidFill>
                  <a:schemeClr val="accent2"/>
                </a:solidFill>
                <a:latin typeface="Times New Roman" pitchFamily="18" charset="0"/>
              </a:rPr>
              <a:t>- </a:t>
            </a:r>
            <a:r>
              <a:rPr lang="ru-RU" sz="1600" b="1" i="1" smtClean="0">
                <a:solidFill>
                  <a:schemeClr val="accent2"/>
                </a:solidFill>
                <a:latin typeface="Times New Roman" pitchFamily="18" charset="0"/>
              </a:rPr>
              <a:t>без цвета, запаха и вкуса. Не горючи и не взрывчаты. Вызывают хроническое отравление центральной нервной системы, а также почек. Первая помощь - немедленный вызов врача.</a:t>
            </a:r>
          </a:p>
          <a:p>
            <a:pPr marL="0" indent="0" eaLnBrk="1" hangingPunct="1">
              <a:buFontTx/>
              <a:buNone/>
            </a:pPr>
            <a:r>
              <a:rPr lang="ru-RU" sz="1600" b="1" i="1" smtClean="0">
                <a:solidFill>
                  <a:schemeClr val="accent2"/>
                </a:solidFill>
                <a:latin typeface="Times New Roman" pitchFamily="18" charset="0"/>
              </a:rPr>
              <a:t>Вследствие неоднородной токсичности ядовитых газов взрыва подсчет их производится путем приведения к так называемой условной окиси углерода, для чего количества полученных отдельных газов пересчитываются со следующими коэффициентами: окись углерода 1,0; двуокись азота 6,5; сернистый ангидрид 25; сероводород 2,5. Полученные значения суммируются. Состав и количество ядовитых газов значительно изменяются под влиянием различных факторов: кислородного баланса ВВ; среды (горная порода), окружающей заряд ВВ; влажности ВВ; влажности забоя; степени обработки ВВ; количества бумажной оболочки и влагоизолирующего покрытия.</a:t>
            </a:r>
          </a:p>
        </p:txBody>
      </p:sp>
      <p:pic>
        <p:nvPicPr>
          <p:cNvPr id="34820" name="Picture 4" descr="L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55650" cy="56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062890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0"/>
            <a:ext cx="8229600" cy="1052513"/>
          </a:xfrm>
        </p:spPr>
        <p:txBody>
          <a:bodyPr/>
          <a:lstStyle/>
          <a:p>
            <a:pPr eaLnBrk="1" hangingPunct="1"/>
            <a:r>
              <a:rPr lang="ru-RU" sz="2000" b="1" i="1" smtClean="0">
                <a:solidFill>
                  <a:schemeClr val="hlink"/>
                </a:solidFill>
              </a:rPr>
              <a:t>При работе самоходной техники с двигателями внутреннего сгорания выделяются следующие газы</a:t>
            </a:r>
            <a:r>
              <a:rPr lang="ru-RU" sz="2000" smtClean="0">
                <a:solidFill>
                  <a:schemeClr val="hlink"/>
                </a:solidFill>
              </a:rPr>
              <a:t>.</a:t>
            </a:r>
            <a:br>
              <a:rPr lang="ru-RU" sz="2000" smtClean="0">
                <a:solidFill>
                  <a:schemeClr val="hlink"/>
                </a:solidFill>
              </a:rPr>
            </a:br>
            <a:endParaRPr lang="ru-RU" sz="2000" smtClean="0">
              <a:solidFill>
                <a:schemeClr val="hlink"/>
              </a:solidFill>
            </a:endParaRP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692150"/>
            <a:ext cx="9144000" cy="6165850"/>
          </a:xfrm>
        </p:spPr>
        <p:txBody>
          <a:bodyPr/>
          <a:lstStyle/>
          <a:p>
            <a:pPr eaLnBrk="1" hangingPunct="1">
              <a:buFontTx/>
              <a:buNone/>
            </a:pPr>
            <a:endParaRPr lang="ru-RU" sz="2800" smtClean="0">
              <a:solidFill>
                <a:srgbClr val="0000FF"/>
              </a:solidFill>
            </a:endParaRPr>
          </a:p>
          <a:p>
            <a:pPr eaLnBrk="1" hangingPunct="1"/>
            <a:r>
              <a:rPr lang="ru-RU" sz="2000" b="1" i="1" smtClean="0">
                <a:solidFill>
                  <a:srgbClr val="FF3300"/>
                </a:solidFill>
              </a:rPr>
              <a:t>Акролеин</a:t>
            </a:r>
            <a:r>
              <a:rPr lang="ru-RU" sz="2000" b="1" i="1" smtClean="0"/>
              <a:t> </a:t>
            </a:r>
            <a:r>
              <a:rPr lang="ru-RU" sz="2000" smtClean="0"/>
              <a:t>- бесцветная легковоспламеняющаяся жидкость с резким запахом пригорелых жиров, предельно допустимая концентрация - 0,0008%, растворим в воде, плотность - 1,9. Образуется от разложения дизтоплива при высокой температуре. Сильно ядовит, при 0,014% даже десятиминутное пребывание опасно для жизни.</a:t>
            </a:r>
          </a:p>
          <a:p>
            <a:pPr eaLnBrk="1" hangingPunct="1"/>
            <a:r>
              <a:rPr lang="ru-RU" sz="2000" b="1" i="1" smtClean="0">
                <a:solidFill>
                  <a:srgbClr val="FF3300"/>
                </a:solidFill>
              </a:rPr>
              <a:t>Формальдегид</a:t>
            </a:r>
            <a:r>
              <a:rPr lang="ru-RU" sz="2000" smtClean="0"/>
              <a:t> - бесцветный газ, предельно допустимая концентрация -  0,0004%, плотность 1,035. Имеет резкий, удушливый запах, очень токсичен. </a:t>
            </a:r>
          </a:p>
          <a:p>
            <a:pPr eaLnBrk="1" hangingPunct="1"/>
            <a:r>
              <a:rPr lang="ru-RU" sz="2000" b="1" i="1" smtClean="0">
                <a:solidFill>
                  <a:srgbClr val="FF3300"/>
                </a:solidFill>
              </a:rPr>
              <a:t>Углеводороды</a:t>
            </a:r>
            <a:r>
              <a:rPr lang="ru-RU" sz="2000" b="1" i="1" smtClean="0"/>
              <a:t> </a:t>
            </a:r>
            <a:r>
              <a:rPr lang="ru-RU" sz="2000" smtClean="0"/>
              <a:t>- образуются при взрывчатом сгорании топлива, предельно допустимая концентрация - 300 мг/м3. </a:t>
            </a:r>
          </a:p>
          <a:p>
            <a:pPr eaLnBrk="1" hangingPunct="1"/>
            <a:r>
              <a:rPr lang="ru-RU" sz="2000" b="1" i="1" smtClean="0">
                <a:solidFill>
                  <a:srgbClr val="FF3300"/>
                </a:solidFill>
              </a:rPr>
              <a:t>Сажа</a:t>
            </a:r>
            <a:r>
              <a:rPr lang="ru-RU" sz="2000" smtClean="0"/>
              <a:t> - выделяется из выхлопов дизельных двигателей в виде образований от 0,3 до 10 мкм и содержанием 0,01-1,1 г/м3.</a:t>
            </a:r>
          </a:p>
          <a:p>
            <a:pPr eaLnBrk="1" hangingPunct="1"/>
            <a:r>
              <a:rPr lang="ru-RU" sz="2000" b="1" i="1" smtClean="0">
                <a:solidFill>
                  <a:srgbClr val="FF3300"/>
                </a:solidFill>
              </a:rPr>
              <a:t>Компрессорные газы</a:t>
            </a:r>
            <a:r>
              <a:rPr lang="ru-RU" sz="2000" smtClean="0"/>
              <a:t> ядовиты вследствие присутствия в</a:t>
            </a:r>
            <a:r>
              <a:rPr lang="ru-RU" sz="2400" smtClean="0"/>
              <a:t> </a:t>
            </a:r>
            <a:r>
              <a:rPr lang="ru-RU" sz="2000" smtClean="0"/>
              <a:t>них оксида</a:t>
            </a:r>
            <a:r>
              <a:rPr lang="ru-RU" sz="2400" smtClean="0"/>
              <a:t> </a:t>
            </a:r>
            <a:r>
              <a:rPr lang="ru-RU" sz="2000" smtClean="0"/>
              <a:t>углерода.   </a:t>
            </a:r>
          </a:p>
        </p:txBody>
      </p:sp>
      <p:pic>
        <p:nvPicPr>
          <p:cNvPr id="35844" name="Picture 4" descr="L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55650" cy="56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041617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Рисунок 2" descr="Описание: http://www.kazzinc.kz/educ/educ_read/book_addon_show.php?id_addon=79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215934"/>
            <a:ext cx="8136904" cy="4077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323528" y="4738116"/>
            <a:ext cx="882047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Аспиратор АМ-5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3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Горизонт">
  <a:themeElements>
    <a:clrScheme name="Горизонт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Горизонт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Горизонт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2068</Words>
  <Application>Microsoft Office PowerPoint</Application>
  <PresentationFormat>Экран (4:3)</PresentationFormat>
  <Paragraphs>62</Paragraphs>
  <Slides>7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5</vt:i4>
      </vt:variant>
      <vt:variant>
        <vt:lpstr>Заголовки слайдов</vt:lpstr>
      </vt:variant>
      <vt:variant>
        <vt:i4>7</vt:i4>
      </vt:variant>
    </vt:vector>
  </HeadingPairs>
  <TitlesOfParts>
    <vt:vector size="12" baseType="lpstr">
      <vt:lpstr>Оформление по умолчанию</vt:lpstr>
      <vt:lpstr>1_Оформление по умолчанию</vt:lpstr>
      <vt:lpstr>2_Оформление по умолчанию</vt:lpstr>
      <vt:lpstr>3_Оформление по умолчанию</vt:lpstr>
      <vt:lpstr>Горизонт</vt:lpstr>
      <vt:lpstr> Состав рудничного воздуха</vt:lpstr>
      <vt:lpstr>             Состав рудничного воздуха</vt:lpstr>
      <vt:lpstr>Требования, предъявляемые к составу              рудничного воздуха.</vt:lpstr>
      <vt:lpstr>Ядовитые газы образующие при взрыве</vt:lpstr>
      <vt:lpstr>Ядовитые газы образующие при взрыве</vt:lpstr>
      <vt:lpstr>При работе самоходной техники с двигателями внутреннего сгорания выделяются следующие газы. </vt:lpstr>
      <vt:lpstr>Слайд 7</vt:lpstr>
    </vt:vector>
  </TitlesOfParts>
  <Company>*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Состав рудничного воздуха</dc:title>
  <dc:creator>Samsung</dc:creator>
  <cp:lastModifiedBy>мечта</cp:lastModifiedBy>
  <cp:revision>3</cp:revision>
  <dcterms:created xsi:type="dcterms:W3CDTF">2017-01-16T07:26:48Z</dcterms:created>
  <dcterms:modified xsi:type="dcterms:W3CDTF">2020-01-27T08:57:37Z</dcterms:modified>
</cp:coreProperties>
</file>